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196" autoAdjust="0"/>
  </p:normalViewPr>
  <p:slideViewPr>
    <p:cSldViewPr snapToGrid="0" snapToObjects="1">
      <p:cViewPr varScale="1">
        <p:scale>
          <a:sx n="71" d="100"/>
          <a:sy n="71" d="100"/>
        </p:scale>
        <p:origin x="10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06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2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599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648" y="725805"/>
            <a:ext cx="7164705" cy="4948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93"/>
              </a:lnSpc>
              <a:buNone/>
            </a:pPr>
            <a:r>
              <a:rPr lang="en-US" sz="6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Optimizing  Electricity Demand: A Data-Driven Approach</a:t>
            </a:r>
            <a:endParaRPr lang="en-US" sz="6235" dirty="0"/>
          </a:p>
        </p:txBody>
      </p:sp>
      <p:sp>
        <p:nvSpPr>
          <p:cNvPr id="6" name="Text 2"/>
          <p:cNvSpPr/>
          <p:nvPr/>
        </p:nvSpPr>
        <p:spPr>
          <a:xfrm>
            <a:off x="142440" y="6410698"/>
            <a:ext cx="6742509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Vishnu Charugundla</a:t>
            </a:r>
            <a:endParaRPr lang="en-US" sz="2078" dirty="0"/>
          </a:p>
        </p:txBody>
      </p:sp>
      <p:sp>
        <p:nvSpPr>
          <p:cNvPr id="7" name="Text 3"/>
          <p:cNvSpPr/>
          <p:nvPr/>
        </p:nvSpPr>
        <p:spPr>
          <a:xfrm>
            <a:off x="2928671" y="6414098"/>
            <a:ext cx="6742509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Lekhith Reddy Kambham</a:t>
            </a:r>
            <a:endParaRPr lang="en-US" sz="2078" dirty="0"/>
          </a:p>
        </p:txBody>
      </p:sp>
      <p:sp>
        <p:nvSpPr>
          <p:cNvPr id="8" name="Text 4"/>
          <p:cNvSpPr/>
          <p:nvPr/>
        </p:nvSpPr>
        <p:spPr>
          <a:xfrm>
            <a:off x="142440" y="6835849"/>
            <a:ext cx="6742509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Likhith Kolli</a:t>
            </a:r>
            <a:endParaRPr lang="en-US" sz="2078" dirty="0"/>
          </a:p>
        </p:txBody>
      </p:sp>
      <p:sp>
        <p:nvSpPr>
          <p:cNvPr id="9" name="Text 5"/>
          <p:cNvSpPr/>
          <p:nvPr/>
        </p:nvSpPr>
        <p:spPr>
          <a:xfrm>
            <a:off x="2928670" y="6839249"/>
            <a:ext cx="6742509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Prathyusha Murala</a:t>
            </a:r>
            <a:endParaRPr lang="en-US" sz="2078" dirty="0"/>
          </a:p>
        </p:txBody>
      </p:sp>
      <p:sp>
        <p:nvSpPr>
          <p:cNvPr id="10" name="Text 6"/>
          <p:cNvSpPr/>
          <p:nvPr/>
        </p:nvSpPr>
        <p:spPr>
          <a:xfrm>
            <a:off x="142440" y="7241979"/>
            <a:ext cx="6742509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Austin Rodrigues</a:t>
            </a:r>
            <a:endParaRPr lang="en-US" sz="2078" dirty="0"/>
          </a:p>
        </p:txBody>
      </p:sp>
      <p:sp>
        <p:nvSpPr>
          <p:cNvPr id="11" name="Text 7"/>
          <p:cNvSpPr/>
          <p:nvPr/>
        </p:nvSpPr>
        <p:spPr>
          <a:xfrm>
            <a:off x="989648" y="8900279"/>
            <a:ext cx="7164705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endParaRPr lang="en-US" sz="207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572286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918460" y="725805"/>
            <a:ext cx="879348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Average Electricity Consumption per Cooling Setpoint</a:t>
            </a:r>
            <a:endParaRPr lang="en-US" sz="259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363" y="1418391"/>
            <a:ext cx="8005673" cy="502879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989648" y="9068872"/>
            <a:ext cx="12651105" cy="2777609"/>
          </a:xfrm>
          <a:prstGeom prst="roundRect">
            <a:avLst>
              <a:gd name="adj" fmla="val 4276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1692116" y="9349145"/>
            <a:ext cx="1166836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chart shows that there is a significant relationship between cooling setpoint and electricity consumption. For example, increasing the cooling setpoint from 72 degrees Fahrenheit to 75 degrees Fahrenheit can reduce electricity consumption by up to 20%.</a:t>
            </a:r>
            <a:endParaRPr lang="en-US" sz="2078" dirty="0"/>
          </a:p>
        </p:txBody>
      </p:sp>
      <p:sp>
        <p:nvSpPr>
          <p:cNvPr id="8" name="Text 4"/>
          <p:cNvSpPr/>
          <p:nvPr/>
        </p:nvSpPr>
        <p:spPr>
          <a:xfrm>
            <a:off x="1692116" y="10721578"/>
            <a:ext cx="1166836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suggests that there is a significant opportunity to reduce electricity consumption and save money by raising the cooling setpoint.</a:t>
            </a:r>
            <a:endParaRPr lang="en-US" sz="2078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845D2CA5-27F9-E6FC-6791-00EB5515CA82}"/>
              </a:ext>
            </a:extLst>
          </p:cNvPr>
          <p:cNvSpPr/>
          <p:nvPr/>
        </p:nvSpPr>
        <p:spPr>
          <a:xfrm>
            <a:off x="989648" y="6512309"/>
            <a:ext cx="12651105" cy="1603950"/>
          </a:xfrm>
          <a:prstGeom prst="roundRect">
            <a:avLst>
              <a:gd name="adj" fmla="val 4276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3B98217-4B43-BCCA-8DEC-1BADA89DD2F1}"/>
              </a:ext>
            </a:extLst>
          </p:cNvPr>
          <p:cNvSpPr/>
          <p:nvPr/>
        </p:nvSpPr>
        <p:spPr>
          <a:xfrm>
            <a:off x="1692114" y="6582177"/>
            <a:ext cx="1166836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chart shows that there is a significant relationship between cooling setpoint and electricity consumption. For example, increasing the cooling setpoint from 72 degrees Fahrenheit to 75 degrees Fahrenheit can reduce electricity consumption by up to 20%.</a:t>
            </a:r>
            <a:endParaRPr lang="en-US" sz="16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58EF4359-1DD2-E458-EDEE-2D30CA78EB73}"/>
              </a:ext>
            </a:extLst>
          </p:cNvPr>
          <p:cNvSpPr/>
          <p:nvPr/>
        </p:nvSpPr>
        <p:spPr>
          <a:xfrm>
            <a:off x="1692113" y="7384971"/>
            <a:ext cx="1166836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suggests that there is a significant opportunity to reduce electricity consumption and save money by raising the cooling setpoint.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3935730" y="3092172"/>
            <a:ext cx="6758940" cy="9896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793"/>
              </a:lnSpc>
              <a:buNone/>
            </a:pPr>
            <a:r>
              <a:rPr lang="en-US" sz="6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THANKYOU</a:t>
            </a:r>
            <a:endParaRPr lang="en-US" sz="6235" dirty="0"/>
          </a:p>
        </p:txBody>
      </p:sp>
      <p:sp>
        <p:nvSpPr>
          <p:cNvPr id="5" name="Text 2"/>
          <p:cNvSpPr/>
          <p:nvPr/>
        </p:nvSpPr>
        <p:spPr>
          <a:xfrm>
            <a:off x="989648" y="4477703"/>
            <a:ext cx="4222790" cy="659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5"/>
              </a:lnSpc>
              <a:buNone/>
            </a:pPr>
            <a:endParaRPr lang="en-US" sz="4156" dirty="0"/>
          </a:p>
        </p:txBody>
      </p:sp>
    </p:spTree>
    <p:extLst>
      <p:ext uri="{BB962C8B-B14F-4D97-AF65-F5344CB8AC3E}">
        <p14:creationId xmlns:p14="http://schemas.microsoft.com/office/powerpoint/2010/main" val="51496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648" y="2247424"/>
            <a:ext cx="7164705" cy="1649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Challenge of Global Warming</a:t>
            </a:r>
            <a:endParaRPr lang="en-US" sz="5195" dirty="0"/>
          </a:p>
        </p:txBody>
      </p:sp>
      <p:sp>
        <p:nvSpPr>
          <p:cNvPr id="6" name="Text 2"/>
          <p:cNvSpPr/>
          <p:nvPr/>
        </p:nvSpPr>
        <p:spPr>
          <a:xfrm>
            <a:off x="989648" y="4292798"/>
            <a:ext cx="7164705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Understanding the risks and anticipating the impact on energy demand, proactive measures must be taken to ensure a resilient energy grid that can withstand the effects of global warming.</a:t>
            </a:r>
            <a:endParaRPr lang="en-US" sz="207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2991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648" y="4024908"/>
            <a:ext cx="5859780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Objectives</a:t>
            </a:r>
            <a:endParaRPr lang="en-US" sz="5195" dirty="0"/>
          </a:p>
        </p:txBody>
      </p:sp>
      <p:sp>
        <p:nvSpPr>
          <p:cNvPr id="6" name="Shape 2"/>
          <p:cNvSpPr/>
          <p:nvPr/>
        </p:nvSpPr>
        <p:spPr>
          <a:xfrm>
            <a:off x="989648" y="5451634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1206460" y="5501045"/>
            <a:ext cx="160020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3117" dirty="0"/>
          </a:p>
        </p:txBody>
      </p:sp>
      <p:sp>
        <p:nvSpPr>
          <p:cNvPr id="8" name="Text 4"/>
          <p:cNvSpPr/>
          <p:nvPr/>
        </p:nvSpPr>
        <p:spPr>
          <a:xfrm>
            <a:off x="1847255" y="5542359"/>
            <a:ext cx="3183493" cy="824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Understanding Impact</a:t>
            </a:r>
            <a:endParaRPr lang="en-US" sz="2598" dirty="0"/>
          </a:p>
        </p:txBody>
      </p:sp>
      <p:sp>
        <p:nvSpPr>
          <p:cNvPr id="9" name="Text 5"/>
          <p:cNvSpPr/>
          <p:nvPr/>
        </p:nvSpPr>
        <p:spPr>
          <a:xfrm>
            <a:off x="1847255" y="6453663"/>
            <a:ext cx="3183493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Assess the impact of global warming on electricity demand to inform future strategies</a:t>
            </a: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5294590" y="5451634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5477113" y="5501045"/>
            <a:ext cx="228600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3117" dirty="0"/>
          </a:p>
        </p:txBody>
      </p:sp>
      <p:sp>
        <p:nvSpPr>
          <p:cNvPr id="12" name="Text 8"/>
          <p:cNvSpPr/>
          <p:nvPr/>
        </p:nvSpPr>
        <p:spPr>
          <a:xfrm>
            <a:off x="6152198" y="5542359"/>
            <a:ext cx="3183493" cy="824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Mitigating Blackouts</a:t>
            </a:r>
            <a:endParaRPr lang="en-US" sz="2598" dirty="0"/>
          </a:p>
        </p:txBody>
      </p:sp>
      <p:sp>
        <p:nvSpPr>
          <p:cNvPr id="13" name="Text 9"/>
          <p:cNvSpPr/>
          <p:nvPr/>
        </p:nvSpPr>
        <p:spPr>
          <a:xfrm>
            <a:off x="6152197" y="6419017"/>
            <a:ext cx="3183493" cy="2111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Reduce energy usage to mitigate potential blackouts and avoid the need for new power plants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9599533" y="5451634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9778246" y="5501045"/>
            <a:ext cx="236220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3117" dirty="0"/>
          </a:p>
        </p:txBody>
      </p:sp>
      <p:sp>
        <p:nvSpPr>
          <p:cNvPr id="16" name="Text 12"/>
          <p:cNvSpPr/>
          <p:nvPr/>
        </p:nvSpPr>
        <p:spPr>
          <a:xfrm>
            <a:off x="10457140" y="5542359"/>
            <a:ext cx="3183493" cy="824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Avoiding New Power Plants</a:t>
            </a:r>
            <a:endParaRPr lang="en-US" sz="2598" dirty="0"/>
          </a:p>
        </p:txBody>
      </p:sp>
      <p:sp>
        <p:nvSpPr>
          <p:cNvPr id="17" name="Text 13"/>
          <p:cNvSpPr/>
          <p:nvPr/>
        </p:nvSpPr>
        <p:spPr>
          <a:xfrm>
            <a:off x="10620374" y="6366986"/>
            <a:ext cx="3367768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3325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Avoid building new facilities</a:t>
            </a:r>
          </a:p>
          <a:p>
            <a:pPr marL="285750" indent="-285750">
              <a:lnSpc>
                <a:spcPts val="3325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Cut energy usage during hot summer to meet demands</a:t>
            </a:r>
            <a:endParaRPr lang="en-US" sz="1800" dirty="0"/>
          </a:p>
          <a:p>
            <a:pPr algn="l">
              <a:lnSpc>
                <a:spcPts val="3325"/>
              </a:lnSpc>
              <a:buSzPct val="100000"/>
            </a:pPr>
            <a:endParaRPr lang="en-US" dirty="0"/>
          </a:p>
          <a:p>
            <a:pPr marL="342900" indent="-342900" algn="l">
              <a:lnSpc>
                <a:spcPts val="3325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8" name="Text 14"/>
          <p:cNvSpPr/>
          <p:nvPr/>
        </p:nvSpPr>
        <p:spPr>
          <a:xfrm>
            <a:off x="10620373" y="7317105"/>
            <a:ext cx="4010027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3325"/>
              </a:lnSpc>
              <a:buSzPct val="100000"/>
            </a:pPr>
            <a:endParaRPr lang="en-US" dirty="0"/>
          </a:p>
        </p:txBody>
      </p:sp>
      <p:sp>
        <p:nvSpPr>
          <p:cNvPr id="19" name="Text 15"/>
          <p:cNvSpPr/>
          <p:nvPr/>
        </p:nvSpPr>
        <p:spPr>
          <a:xfrm>
            <a:off x="10620374" y="8316277"/>
            <a:ext cx="3367768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endParaRPr lang="en-US" sz="207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648" y="1142524"/>
            <a:ext cx="8993505" cy="1649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Energy Demand</a:t>
            </a:r>
            <a:endParaRPr lang="en-US" sz="5195" dirty="0"/>
          </a:p>
        </p:txBody>
      </p:sp>
      <p:sp>
        <p:nvSpPr>
          <p:cNvPr id="6" name="Shape 2"/>
          <p:cNvSpPr/>
          <p:nvPr/>
        </p:nvSpPr>
        <p:spPr>
          <a:xfrm>
            <a:off x="989648" y="3393996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1206460" y="3443407"/>
            <a:ext cx="160020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3117" dirty="0"/>
          </a:p>
        </p:txBody>
      </p:sp>
      <p:sp>
        <p:nvSpPr>
          <p:cNvPr id="8" name="Text 4"/>
          <p:cNvSpPr/>
          <p:nvPr/>
        </p:nvSpPr>
        <p:spPr>
          <a:xfrm>
            <a:off x="1847255" y="3484721"/>
            <a:ext cx="381762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Identifying Approaches</a:t>
            </a:r>
            <a:endParaRPr lang="en-US" sz="2598" dirty="0"/>
          </a:p>
        </p:txBody>
      </p:sp>
      <p:sp>
        <p:nvSpPr>
          <p:cNvPr id="9" name="Text 5"/>
          <p:cNvSpPr/>
          <p:nvPr/>
        </p:nvSpPr>
        <p:spPr>
          <a:xfrm>
            <a:off x="1847255" y="4160877"/>
            <a:ext cx="8135898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Identify potential approaches to reduce peak energy demand and optimize energy usage</a:t>
            </a:r>
            <a:endParaRPr lang="en-US" sz="2078" dirty="0"/>
          </a:p>
        </p:txBody>
      </p:sp>
      <p:sp>
        <p:nvSpPr>
          <p:cNvPr id="10" name="Shape 6"/>
          <p:cNvSpPr/>
          <p:nvPr/>
        </p:nvSpPr>
        <p:spPr>
          <a:xfrm>
            <a:off x="989648" y="5475446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1172170" y="5524857"/>
            <a:ext cx="228600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3117" dirty="0"/>
          </a:p>
        </p:txBody>
      </p:sp>
      <p:sp>
        <p:nvSpPr>
          <p:cNvPr id="12" name="Text 8"/>
          <p:cNvSpPr/>
          <p:nvPr/>
        </p:nvSpPr>
        <p:spPr>
          <a:xfrm>
            <a:off x="1847255" y="5566172"/>
            <a:ext cx="504444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Data-driven Recommendations</a:t>
            </a:r>
            <a:endParaRPr lang="en-US" sz="2598" dirty="0"/>
          </a:p>
        </p:txBody>
      </p:sp>
      <p:sp>
        <p:nvSpPr>
          <p:cNvPr id="13" name="Text 9"/>
          <p:cNvSpPr/>
          <p:nvPr/>
        </p:nvSpPr>
        <p:spPr>
          <a:xfrm>
            <a:off x="1847255" y="6242328"/>
            <a:ext cx="8135898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 data-driven recommendations to minimize strain on the grid and enhance sustainability</a:t>
            </a:r>
            <a:endParaRPr lang="en-US" sz="207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675942" y="1014055"/>
            <a:ext cx="5278517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494"/>
              </a:lnSpc>
              <a:buNone/>
            </a:pPr>
            <a:r>
              <a:rPr lang="en-US" sz="519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Overview</a:t>
            </a:r>
            <a:endParaRPr lang="en-US" sz="5195" dirty="0"/>
          </a:p>
        </p:txBody>
      </p:sp>
      <p:sp>
        <p:nvSpPr>
          <p:cNvPr id="5" name="Shape 2"/>
          <p:cNvSpPr/>
          <p:nvPr/>
        </p:nvSpPr>
        <p:spPr>
          <a:xfrm>
            <a:off x="989648" y="2366605"/>
            <a:ext cx="6193631" cy="2081332"/>
          </a:xfrm>
          <a:prstGeom prst="roundRect">
            <a:avLst>
              <a:gd name="adj" fmla="val 5706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642473" y="2646878"/>
            <a:ext cx="288798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Static House Data</a:t>
            </a:r>
            <a:endParaRPr lang="en-US" sz="2598" dirty="0"/>
          </a:p>
        </p:txBody>
      </p:sp>
      <p:sp>
        <p:nvSpPr>
          <p:cNvPr id="7" name="Text 4"/>
          <p:cNvSpPr/>
          <p:nvPr/>
        </p:nvSpPr>
        <p:spPr>
          <a:xfrm>
            <a:off x="1269921" y="3323034"/>
            <a:ext cx="5633085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Basic information on 5,000 houses to understand energy consumption patterns</a:t>
            </a:r>
            <a:endParaRPr lang="en-US" sz="2078" dirty="0"/>
          </a:p>
        </p:txBody>
      </p:sp>
      <p:sp>
        <p:nvSpPr>
          <p:cNvPr id="8" name="Shape 5"/>
          <p:cNvSpPr/>
          <p:nvPr/>
        </p:nvSpPr>
        <p:spPr>
          <a:xfrm>
            <a:off x="7447121" y="2366605"/>
            <a:ext cx="6193631" cy="2081332"/>
          </a:xfrm>
          <a:prstGeom prst="roundRect">
            <a:avLst>
              <a:gd name="adj" fmla="val 5706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038987" y="2646878"/>
            <a:ext cx="300990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Energy Usage Data</a:t>
            </a:r>
            <a:endParaRPr lang="en-US" sz="2598" dirty="0"/>
          </a:p>
        </p:txBody>
      </p:sp>
      <p:sp>
        <p:nvSpPr>
          <p:cNvPr id="10" name="Text 7"/>
          <p:cNvSpPr/>
          <p:nvPr/>
        </p:nvSpPr>
        <p:spPr>
          <a:xfrm>
            <a:off x="7727394" y="3323034"/>
            <a:ext cx="5633085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Hourly usage profiles for each house to analyze energy consumption trends</a:t>
            </a:r>
            <a:endParaRPr lang="en-US" sz="2078" dirty="0"/>
          </a:p>
        </p:txBody>
      </p:sp>
      <p:sp>
        <p:nvSpPr>
          <p:cNvPr id="11" name="Shape 8"/>
          <p:cNvSpPr/>
          <p:nvPr/>
        </p:nvSpPr>
        <p:spPr>
          <a:xfrm>
            <a:off x="989648" y="4711779"/>
            <a:ext cx="6193631" cy="2503646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2766774" y="4992053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Metadata</a:t>
            </a:r>
            <a:endParaRPr lang="en-US" sz="2598" dirty="0"/>
          </a:p>
        </p:txBody>
      </p:sp>
      <p:sp>
        <p:nvSpPr>
          <p:cNvPr id="13" name="Text 10"/>
          <p:cNvSpPr/>
          <p:nvPr/>
        </p:nvSpPr>
        <p:spPr>
          <a:xfrm>
            <a:off x="1269921" y="5668208"/>
            <a:ext cx="5633085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Description of attributes in housing data for comprehensive analysis</a:t>
            </a:r>
            <a:endParaRPr lang="en-US" sz="2078" dirty="0"/>
          </a:p>
        </p:txBody>
      </p:sp>
      <p:sp>
        <p:nvSpPr>
          <p:cNvPr id="14" name="Shape 11"/>
          <p:cNvSpPr/>
          <p:nvPr/>
        </p:nvSpPr>
        <p:spPr>
          <a:xfrm>
            <a:off x="7447121" y="4711779"/>
            <a:ext cx="6193631" cy="2503646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224248" y="4992053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Weather Data</a:t>
            </a:r>
            <a:endParaRPr lang="en-US" sz="2598" dirty="0"/>
          </a:p>
        </p:txBody>
      </p:sp>
      <p:sp>
        <p:nvSpPr>
          <p:cNvPr id="16" name="Text 13"/>
          <p:cNvSpPr/>
          <p:nvPr/>
        </p:nvSpPr>
        <p:spPr>
          <a:xfrm>
            <a:off x="7727394" y="5668208"/>
            <a:ext cx="5633085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Hourly weather information for nearly 50 counties to understand weather-related energy demands</a:t>
            </a:r>
            <a:endParaRPr lang="en-US" sz="207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3935730" y="3092172"/>
            <a:ext cx="6758940" cy="9896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793"/>
              </a:lnSpc>
              <a:buNone/>
            </a:pPr>
            <a:r>
              <a:rPr lang="en-US" sz="62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VISUALIZATIONS</a:t>
            </a:r>
            <a:endParaRPr lang="en-US" sz="6235" dirty="0"/>
          </a:p>
        </p:txBody>
      </p:sp>
      <p:sp>
        <p:nvSpPr>
          <p:cNvPr id="5" name="Text 2"/>
          <p:cNvSpPr/>
          <p:nvPr/>
        </p:nvSpPr>
        <p:spPr>
          <a:xfrm>
            <a:off x="989648" y="4477703"/>
            <a:ext cx="4222790" cy="659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5"/>
              </a:lnSpc>
              <a:buNone/>
            </a:pPr>
            <a:endParaRPr lang="en-US" sz="415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82345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3436620" y="725805"/>
            <a:ext cx="775716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Total Electricity </a:t>
            </a:r>
            <a:r>
              <a:rPr lang="en-US" sz="259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Consumption per Day x County</a:t>
            </a:r>
            <a:endParaRPr lang="en-US" sz="259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421" y="1418391"/>
            <a:ext cx="7925752" cy="47227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92116" y="10078283"/>
            <a:ext cx="11668363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graph shows the daily total electricity by county in South Carolina.</a:t>
            </a:r>
            <a:endParaRPr lang="en-US" sz="2078" dirty="0"/>
          </a:p>
        </p:txBody>
      </p:sp>
      <p:sp>
        <p:nvSpPr>
          <p:cNvPr id="8" name="Text 4"/>
          <p:cNvSpPr/>
          <p:nvPr/>
        </p:nvSpPr>
        <p:spPr>
          <a:xfrm>
            <a:off x="1692116" y="10606088"/>
            <a:ext cx="1166836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endParaRPr lang="en-US" sz="2078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42403430-0DB7-E25E-2166-D87499D22514}"/>
              </a:ext>
            </a:extLst>
          </p:cNvPr>
          <p:cNvSpPr/>
          <p:nvPr/>
        </p:nvSpPr>
        <p:spPr>
          <a:xfrm>
            <a:off x="806768" y="6349365"/>
            <a:ext cx="12651105" cy="1751143"/>
          </a:xfrm>
          <a:prstGeom prst="roundRect">
            <a:avLst>
              <a:gd name="adj" fmla="val 6144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BFBD7F97-6823-885E-6C2F-DC95902FEDC5}"/>
              </a:ext>
            </a:extLst>
          </p:cNvPr>
          <p:cNvSpPr/>
          <p:nvPr/>
        </p:nvSpPr>
        <p:spPr>
          <a:xfrm>
            <a:off x="1509236" y="6629638"/>
            <a:ext cx="11668363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graph shows the daily total electricity by county in South Carolina.</a:t>
            </a:r>
            <a:endParaRPr lang="en-US" sz="2078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4D681FAE-E5E5-C619-3209-B74217417C32}"/>
              </a:ext>
            </a:extLst>
          </p:cNvPr>
          <p:cNvSpPr/>
          <p:nvPr/>
        </p:nvSpPr>
        <p:spPr>
          <a:xfrm>
            <a:off x="1509236" y="7157443"/>
            <a:ext cx="1166836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Sumter County has the highest total electricity consumption, followed by Charleston County and Columbia County.</a:t>
            </a:r>
            <a:endParaRPr lang="en-US" sz="207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727" y="712477"/>
            <a:ext cx="9114946" cy="51048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2116" y="7917537"/>
            <a:ext cx="11668363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endParaRPr lang="en-US" sz="2078" dirty="0"/>
          </a:p>
        </p:txBody>
      </p:sp>
      <p:sp>
        <p:nvSpPr>
          <p:cNvPr id="7" name="Text 3"/>
          <p:cNvSpPr/>
          <p:nvPr/>
        </p:nvSpPr>
        <p:spPr>
          <a:xfrm>
            <a:off x="1692116" y="8445341"/>
            <a:ext cx="11668363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endParaRPr lang="en-US" sz="2078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C45F0DAB-8F28-2755-B423-A5088475F3D7}"/>
              </a:ext>
            </a:extLst>
          </p:cNvPr>
          <p:cNvSpPr/>
          <p:nvPr/>
        </p:nvSpPr>
        <p:spPr>
          <a:xfrm>
            <a:off x="1151012" y="6352418"/>
            <a:ext cx="12651105" cy="1510665"/>
          </a:xfrm>
          <a:prstGeom prst="roundRect">
            <a:avLst>
              <a:gd name="adj" fmla="val 7862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F82AF5A-6FA7-FAB9-F754-D9E55560EFAF}"/>
              </a:ext>
            </a:extLst>
          </p:cNvPr>
          <p:cNvSpPr/>
          <p:nvPr/>
        </p:nvSpPr>
        <p:spPr>
          <a:xfrm>
            <a:off x="1853480" y="6632691"/>
            <a:ext cx="11668363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image shows the energy consumption by the main appliances in July.</a:t>
            </a:r>
            <a:endParaRPr lang="en-US" sz="2078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A98C4B80-A0C5-E160-3B58-BDA3CCAADC65}"/>
              </a:ext>
            </a:extLst>
          </p:cNvPr>
          <p:cNvSpPr/>
          <p:nvPr/>
        </p:nvSpPr>
        <p:spPr>
          <a:xfrm>
            <a:off x="1853480" y="7160495"/>
            <a:ext cx="11668363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appliances that consume the most energy are air conditioners, refrigerators, and freezers.</a:t>
            </a:r>
            <a:endParaRPr lang="en-US" sz="2078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BE4ED-3DB7-709F-0BD0-5725DE4F0CED}"/>
              </a:ext>
            </a:extLst>
          </p:cNvPr>
          <p:cNvSpPr txBox="1"/>
          <p:nvPr/>
        </p:nvSpPr>
        <p:spPr>
          <a:xfrm>
            <a:off x="4320117" y="158367"/>
            <a:ext cx="5990166" cy="769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Energy Consumption by Appliances in July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643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440" y="747736"/>
            <a:ext cx="8637520" cy="53644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2116" y="8409146"/>
            <a:ext cx="1166836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endParaRPr lang="en-US" sz="2078" dirty="0"/>
          </a:p>
        </p:txBody>
      </p:sp>
      <p:sp>
        <p:nvSpPr>
          <p:cNvPr id="7" name="Text 3"/>
          <p:cNvSpPr/>
          <p:nvPr/>
        </p:nvSpPr>
        <p:spPr>
          <a:xfrm>
            <a:off x="1692116" y="9359265"/>
            <a:ext cx="1166836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endParaRPr lang="en-US" sz="2078" dirty="0"/>
          </a:p>
        </p:txBody>
      </p:sp>
      <p:sp>
        <p:nvSpPr>
          <p:cNvPr id="8" name="Text 4"/>
          <p:cNvSpPr/>
          <p:nvPr/>
        </p:nvSpPr>
        <p:spPr>
          <a:xfrm>
            <a:off x="1692116" y="10309384"/>
            <a:ext cx="1166836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endParaRPr lang="en-US" sz="2078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6A816B75-391A-8681-A6F3-213E5D557957}"/>
              </a:ext>
            </a:extLst>
          </p:cNvPr>
          <p:cNvSpPr/>
          <p:nvPr/>
        </p:nvSpPr>
        <p:spPr>
          <a:xfrm>
            <a:off x="989649" y="6244352"/>
            <a:ext cx="12285288" cy="1794748"/>
          </a:xfrm>
          <a:prstGeom prst="roundRect">
            <a:avLst>
              <a:gd name="adj" fmla="val 3593"/>
            </a:avLst>
          </a:prstGeom>
          <a:solidFill>
            <a:srgbClr val="CCEEFF"/>
          </a:solidFill>
          <a:ln w="1643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81713D6F-0CB1-C2E1-BB10-5E6DD26BD8CE}"/>
              </a:ext>
            </a:extLst>
          </p:cNvPr>
          <p:cNvSpPr/>
          <p:nvPr/>
        </p:nvSpPr>
        <p:spPr>
          <a:xfrm>
            <a:off x="1692116" y="6244352"/>
            <a:ext cx="1166836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Central AC is the most common type of cooling system, accounting for over 60% of daily electricity usage. </a:t>
            </a:r>
            <a:endParaRPr lang="en-US" sz="2078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344D792-F119-5920-DC67-F2BCAA19DBE2}"/>
              </a:ext>
            </a:extLst>
          </p:cNvPr>
          <p:cNvSpPr/>
          <p:nvPr/>
        </p:nvSpPr>
        <p:spPr>
          <a:xfrm>
            <a:off x="1692116" y="7194471"/>
            <a:ext cx="1166836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25"/>
              </a:lnSpc>
              <a:buSzPct val="100000"/>
              <a:buChar char="•"/>
            </a:pPr>
            <a:r>
              <a:rPr lang="en-US" sz="207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Heat pumps are the second most common type of cooling system, accounting for over 20% of daily electricity usage.</a:t>
            </a:r>
            <a:endParaRPr lang="en-US" sz="2078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E2BEF-827E-9678-FFD9-D20471205519}"/>
              </a:ext>
            </a:extLst>
          </p:cNvPr>
          <p:cNvSpPr txBox="1"/>
          <p:nvPr/>
        </p:nvSpPr>
        <p:spPr>
          <a:xfrm>
            <a:off x="4274656" y="158367"/>
            <a:ext cx="6081088" cy="769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Total Electricity Usage by Cooling Systems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468</Words>
  <Application>Microsoft Office PowerPoint</Application>
  <PresentationFormat>Custom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Vishnu CH</cp:lastModifiedBy>
  <cp:revision>2</cp:revision>
  <dcterms:created xsi:type="dcterms:W3CDTF">2023-12-07T20:19:35Z</dcterms:created>
  <dcterms:modified xsi:type="dcterms:W3CDTF">2023-12-09T04:46:01Z</dcterms:modified>
</cp:coreProperties>
</file>